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99" r:id="rId6"/>
    <p:sldId id="300" r:id="rId7"/>
    <p:sldId id="302" r:id="rId8"/>
    <p:sldId id="259" r:id="rId9"/>
    <p:sldId id="260" r:id="rId10"/>
    <p:sldId id="274" r:id="rId11"/>
    <p:sldId id="273" r:id="rId12"/>
    <p:sldId id="303" r:id="rId13"/>
    <p:sldId id="261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4" r:id="rId40"/>
    <p:sldId id="30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15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3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0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7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3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0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1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0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5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29964-C641-43B2-8C13-332D59EB6E3C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A74C-C943-40AD-92FF-8E498A527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8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3D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rinting a Spectrograph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362200"/>
            <a:ext cx="2971800" cy="37338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Jerrold Foote</a:t>
            </a:r>
          </a:p>
          <a:p>
            <a:pPr algn="l"/>
            <a:r>
              <a:rPr lang="en-US" sz="2000" i="1" dirty="0" smtClean="0">
                <a:solidFill>
                  <a:schemeClr val="bg1"/>
                </a:solidFill>
              </a:rPr>
              <a:t>Washington, UT</a:t>
            </a:r>
          </a:p>
          <a:p>
            <a:pPr algn="l"/>
            <a:endParaRPr lang="en-US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Forrest Sims</a:t>
            </a:r>
          </a:p>
          <a:p>
            <a:pPr algn="l"/>
            <a:r>
              <a:rPr lang="en-US" sz="2000" i="1" dirty="0" smtClean="0">
                <a:solidFill>
                  <a:schemeClr val="bg1"/>
                </a:solidFill>
              </a:rPr>
              <a:t>Gilbert, AZ</a:t>
            </a:r>
          </a:p>
          <a:p>
            <a:pPr algn="l"/>
            <a:endParaRPr lang="en-US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Anthony </a:t>
            </a:r>
            <a:r>
              <a:rPr lang="en-US" sz="2000" dirty="0" err="1" smtClean="0">
                <a:solidFill>
                  <a:schemeClr val="bg1"/>
                </a:solidFill>
              </a:rPr>
              <a:t>Rodda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2000" i="1" dirty="0" err="1" smtClean="0">
                <a:solidFill>
                  <a:schemeClr val="bg1"/>
                </a:solidFill>
              </a:rPr>
              <a:t>Ponteland</a:t>
            </a:r>
            <a:r>
              <a:rPr lang="en-US" sz="2000" i="1" dirty="0" smtClean="0">
                <a:solidFill>
                  <a:schemeClr val="bg1"/>
                </a:solidFill>
              </a:rPr>
              <a:t>, UK</a:t>
            </a:r>
          </a:p>
          <a:p>
            <a:pPr algn="l"/>
            <a:endParaRPr lang="en-US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Paul </a:t>
            </a:r>
            <a:r>
              <a:rPr lang="en-US" sz="2000" dirty="0" err="1" smtClean="0">
                <a:solidFill>
                  <a:schemeClr val="bg1"/>
                </a:solidFill>
              </a:rPr>
              <a:t>Gerlach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2000" i="1" dirty="0" err="1" smtClean="0">
                <a:solidFill>
                  <a:schemeClr val="bg1"/>
                </a:solidFill>
              </a:rPr>
              <a:t>Ultrecht</a:t>
            </a:r>
            <a:r>
              <a:rPr lang="en-US" sz="2000" i="1" dirty="0" smtClean="0">
                <a:solidFill>
                  <a:schemeClr val="bg1"/>
                </a:solidFill>
              </a:rPr>
              <a:t>, The Netherlands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1976" y="2514600"/>
            <a:ext cx="23332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Thomas Smith</a:t>
            </a:r>
          </a:p>
          <a:p>
            <a:r>
              <a:rPr lang="en-US" sz="2000" i="1" dirty="0" smtClean="0">
                <a:solidFill>
                  <a:schemeClr val="bg1"/>
                </a:solidFill>
              </a:rPr>
              <a:t>Weed, NM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Wayne Green</a:t>
            </a:r>
          </a:p>
          <a:p>
            <a:r>
              <a:rPr lang="en-US" sz="2000" i="1" dirty="0" smtClean="0">
                <a:solidFill>
                  <a:schemeClr val="bg1"/>
                </a:solidFill>
              </a:rPr>
              <a:t>Boulder, CO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Clarke Yeager</a:t>
            </a:r>
          </a:p>
          <a:p>
            <a:r>
              <a:rPr lang="en-US" sz="2000" i="1" dirty="0" smtClean="0">
                <a:solidFill>
                  <a:schemeClr val="bg1"/>
                </a:solidFill>
              </a:rPr>
              <a:t>Longmont, CO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Robert </a:t>
            </a:r>
            <a:r>
              <a:rPr lang="en-US" sz="2000" dirty="0" err="1" smtClean="0">
                <a:solidFill>
                  <a:schemeClr val="bg1"/>
                </a:solidFill>
              </a:rPr>
              <a:t>Buchheim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i="1" dirty="0" smtClean="0">
                <a:solidFill>
                  <a:schemeClr val="bg1"/>
                </a:solidFill>
              </a:rPr>
              <a:t>Phoenix, AZ</a:t>
            </a:r>
            <a:endParaRPr lang="en-US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3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T2 adapter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5416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Nozzle Printing a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41034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000" y="1371600"/>
            <a:ext cx="2514600" cy="22098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Design Part</a:t>
            </a: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SolidWorks</a:t>
            </a:r>
            <a:endParaRPr lang="en-US" sz="2000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Fusion 360</a:t>
            </a: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TinkerCAD</a:t>
            </a:r>
            <a:endParaRPr lang="en-US" sz="2000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123DDesign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81400" y="3048000"/>
            <a:ext cx="1905000" cy="1676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B0F0"/>
                </a:solidFill>
              </a:rPr>
              <a:t>Slice Part</a:t>
            </a:r>
          </a:p>
          <a:p>
            <a:pPr algn="ctr"/>
            <a:r>
              <a:rPr lang="en-US" sz="2000" dirty="0" err="1" smtClean="0">
                <a:solidFill>
                  <a:srgbClr val="00B0F0"/>
                </a:solidFill>
              </a:rPr>
              <a:t>Ultimaker</a:t>
            </a:r>
            <a:r>
              <a:rPr lang="en-US" sz="2000" dirty="0" smtClean="0">
                <a:solidFill>
                  <a:srgbClr val="00B0F0"/>
                </a:solidFill>
              </a:rPr>
              <a:t> </a:t>
            </a:r>
            <a:r>
              <a:rPr lang="en-US" sz="2000" dirty="0" err="1" smtClean="0">
                <a:solidFill>
                  <a:srgbClr val="00B0F0"/>
                </a:solidFill>
              </a:rPr>
              <a:t>Cura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8000" y="4293824"/>
            <a:ext cx="1981200" cy="16764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Print Part</a:t>
            </a:r>
          </a:p>
          <a:p>
            <a:pPr algn="ctr"/>
            <a:r>
              <a:rPr lang="en-US" sz="2000" dirty="0" smtClean="0"/>
              <a:t>Ender 3</a:t>
            </a:r>
          </a:p>
          <a:p>
            <a:pPr algn="ctr"/>
            <a:r>
              <a:rPr lang="en-US" sz="2000" dirty="0" err="1" smtClean="0"/>
              <a:t>Wanhao</a:t>
            </a:r>
            <a:r>
              <a:rPr lang="en-US" sz="2000" dirty="0" smtClean="0"/>
              <a:t> i3</a:t>
            </a:r>
          </a:p>
          <a:p>
            <a:pPr algn="ctr"/>
            <a:r>
              <a:rPr lang="en-US" sz="2000" dirty="0" smtClean="0"/>
              <a:t>CR-10</a:t>
            </a:r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71800" y="2057400"/>
            <a:ext cx="1295400" cy="91440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3429000"/>
            <a:ext cx="1752600" cy="76200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30725" y="2057400"/>
            <a:ext cx="1021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.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STL File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5872" y="3396083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G- Code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771" y="1164772"/>
            <a:ext cx="8229600" cy="4525963"/>
          </a:xfrm>
        </p:spPr>
        <p:txBody>
          <a:bodyPr/>
          <a:lstStyle/>
          <a:p>
            <a:pPr algn="ctr"/>
            <a:r>
              <a:rPr lang="en-US" dirty="0" err="1" smtClean="0"/>
              <a:t>SolidWorks</a:t>
            </a:r>
            <a:r>
              <a:rPr lang="en-US" dirty="0"/>
              <a:t> </a:t>
            </a:r>
            <a:r>
              <a:rPr lang="en-US" dirty="0" smtClean="0"/>
              <a:t>(Parametric)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8800"/>
            <a:ext cx="6829760" cy="422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887" y="1143000"/>
            <a:ext cx="8229600" cy="4525963"/>
          </a:xfrm>
        </p:spPr>
        <p:txBody>
          <a:bodyPr/>
          <a:lstStyle/>
          <a:p>
            <a:pPr algn="ctr"/>
            <a:r>
              <a:rPr lang="en-US" dirty="0" err="1" smtClean="0"/>
              <a:t>Cura</a:t>
            </a:r>
            <a:r>
              <a:rPr lang="en-US" dirty="0" smtClean="0"/>
              <a:t> 4.0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6425636" cy="3962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0" y="5770211"/>
            <a:ext cx="282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Generate G-Code for printer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  00:00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76400"/>
            <a:ext cx="4876800" cy="4256630"/>
          </a:xfrm>
        </p:spPr>
      </p:pic>
    </p:spTree>
    <p:extLst>
      <p:ext uri="{BB962C8B-B14F-4D97-AF65-F5344CB8AC3E}">
        <p14:creationId xmlns:p14="http://schemas.microsoft.com/office/powerpoint/2010/main" val="10494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60  05:54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76400"/>
            <a:ext cx="4925113" cy="4258270"/>
          </a:xfrm>
        </p:spPr>
      </p:pic>
    </p:spTree>
    <p:extLst>
      <p:ext uri="{BB962C8B-B14F-4D97-AF65-F5344CB8AC3E}">
        <p14:creationId xmlns:p14="http://schemas.microsoft.com/office/powerpoint/2010/main" val="41536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90  08:54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43" y="1729283"/>
            <a:ext cx="4925113" cy="4267796"/>
          </a:xfrm>
        </p:spPr>
      </p:pic>
    </p:spTree>
    <p:extLst>
      <p:ext uri="{BB962C8B-B14F-4D97-AF65-F5344CB8AC3E}">
        <p14:creationId xmlns:p14="http://schemas.microsoft.com/office/powerpoint/2010/main" val="32153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150  14:48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54" y="1719757"/>
            <a:ext cx="4953692" cy="4286849"/>
          </a:xfrm>
        </p:spPr>
      </p:pic>
    </p:spTree>
    <p:extLst>
      <p:ext uri="{BB962C8B-B14F-4D97-AF65-F5344CB8AC3E}">
        <p14:creationId xmlns:p14="http://schemas.microsoft.com/office/powerpoint/2010/main" val="39645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300  29:49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54" y="1719757"/>
            <a:ext cx="4953692" cy="4286849"/>
          </a:xfrm>
        </p:spPr>
      </p:pic>
    </p:spTree>
    <p:extLst>
      <p:ext uri="{BB962C8B-B14F-4D97-AF65-F5344CB8AC3E}">
        <p14:creationId xmlns:p14="http://schemas.microsoft.com/office/powerpoint/2010/main" val="17765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Print a Spectrograph with these capabilities:</a:t>
            </a:r>
          </a:p>
          <a:p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R=1000 with possible operation at R=10,000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Modifiable for use with f/5 – f/10 optics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Adjustable camera focus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Built in flat and calibration lamps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Remote Operation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Off-the shelf components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24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400  39:27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07" y="1719757"/>
            <a:ext cx="4915586" cy="4286849"/>
          </a:xfrm>
        </p:spPr>
      </p:pic>
    </p:spTree>
    <p:extLst>
      <p:ext uri="{BB962C8B-B14F-4D97-AF65-F5344CB8AC3E}">
        <p14:creationId xmlns:p14="http://schemas.microsoft.com/office/powerpoint/2010/main" val="14465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Layer 525   52:01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33" y="1719757"/>
            <a:ext cx="4896534" cy="4286849"/>
          </a:xfrm>
        </p:spPr>
      </p:pic>
    </p:spTree>
    <p:extLst>
      <p:ext uri="{BB962C8B-B14F-4D97-AF65-F5344CB8AC3E}">
        <p14:creationId xmlns:p14="http://schemas.microsoft.com/office/powerpoint/2010/main" val="13137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586  58:00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17" y="1729283"/>
            <a:ext cx="4944165" cy="4267796"/>
          </a:xfrm>
        </p:spPr>
      </p:pic>
    </p:spTree>
    <p:extLst>
      <p:ext uri="{BB962C8B-B14F-4D97-AF65-F5344CB8AC3E}">
        <p14:creationId xmlns:p14="http://schemas.microsoft.com/office/powerpoint/2010/main" val="36369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1600200"/>
            <a:ext cx="8229600" cy="4525963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Thermal Stability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Flexure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Material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Light Tight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Adjustments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Thermal Stability</a:t>
            </a:r>
            <a:br>
              <a:rPr lang="en-US" dirty="0" smtClean="0"/>
            </a:br>
            <a:r>
              <a:rPr lang="en-US" dirty="0" smtClean="0"/>
              <a:t>&gt; 23°C shift during night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2332037"/>
            <a:ext cx="8229600" cy="4525963"/>
          </a:xfrm>
        </p:spPr>
        <p:txBody>
          <a:bodyPr/>
          <a:lstStyle/>
          <a:p>
            <a:r>
              <a:rPr lang="en-US" dirty="0" smtClean="0"/>
              <a:t>Focus</a:t>
            </a:r>
          </a:p>
          <a:p>
            <a:r>
              <a:rPr lang="en-US" dirty="0"/>
              <a:t>	</a:t>
            </a:r>
            <a:r>
              <a:rPr lang="en-US" dirty="0" smtClean="0"/>
              <a:t>Guide camera</a:t>
            </a:r>
          </a:p>
          <a:p>
            <a:r>
              <a:rPr lang="en-US" dirty="0"/>
              <a:t>	</a:t>
            </a:r>
            <a:r>
              <a:rPr lang="en-US" dirty="0" smtClean="0"/>
              <a:t>Science camera</a:t>
            </a:r>
          </a:p>
          <a:p>
            <a:endParaRPr lang="en-US" dirty="0"/>
          </a:p>
          <a:p>
            <a:r>
              <a:rPr lang="en-US" dirty="0" smtClean="0"/>
              <a:t>Wavelength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74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Thick sections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Fillets in corners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Close coupling to telescope and cameras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438400" cy="2057400"/>
          </a:xfrm>
        </p:spPr>
        <p:txBody>
          <a:bodyPr/>
          <a:lstStyle/>
          <a:p>
            <a:pPr algn="ctr"/>
            <a:r>
              <a:rPr lang="en-US" dirty="0" smtClean="0"/>
              <a:t>PLA</a:t>
            </a:r>
          </a:p>
          <a:p>
            <a:pPr algn="ctr"/>
            <a:r>
              <a:rPr lang="en-US" sz="2400" dirty="0" smtClean="0">
                <a:solidFill>
                  <a:srgbClr val="92D050"/>
                </a:solidFill>
              </a:rPr>
              <a:t>Easy to print</a:t>
            </a:r>
          </a:p>
          <a:p>
            <a:pPr algn="ctr"/>
            <a:r>
              <a:rPr lang="en-US" sz="2400" dirty="0" smtClean="0">
                <a:solidFill>
                  <a:srgbClr val="92D050"/>
                </a:solidFill>
              </a:rPr>
              <a:t>Low shrinkage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Softens at 55°C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576" y="1619347"/>
            <a:ext cx="223035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ABS</a:t>
            </a:r>
          </a:p>
          <a:p>
            <a:pPr algn="ctr"/>
            <a:r>
              <a:rPr lang="en-US" sz="2400" dirty="0" smtClean="0">
                <a:solidFill>
                  <a:srgbClr val="92D050"/>
                </a:solidFill>
              </a:rPr>
              <a:t>Good to 90°C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More shrinkage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Not UV resistant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4277" y="1676400"/>
            <a:ext cx="211679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ASA</a:t>
            </a:r>
          </a:p>
          <a:p>
            <a:pPr algn="ctr"/>
            <a:r>
              <a:rPr lang="en-US" sz="2400" dirty="0" smtClean="0">
                <a:solidFill>
                  <a:srgbClr val="92D050"/>
                </a:solidFill>
              </a:rPr>
              <a:t>Stiffer than PLA</a:t>
            </a:r>
          </a:p>
          <a:p>
            <a:pPr algn="ctr"/>
            <a:r>
              <a:rPr lang="en-US" sz="2400" dirty="0" smtClean="0">
                <a:solidFill>
                  <a:srgbClr val="92D050"/>
                </a:solidFill>
              </a:rPr>
              <a:t>UV resistant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More shrinkage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3581400"/>
            <a:ext cx="223029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PETG + C</a:t>
            </a:r>
          </a:p>
          <a:p>
            <a:pPr algn="ctr"/>
            <a:r>
              <a:rPr lang="en-US" sz="2400" dirty="0" smtClean="0">
                <a:solidFill>
                  <a:srgbClr val="92D050"/>
                </a:solidFill>
              </a:rPr>
              <a:t>Low shrinkage</a:t>
            </a:r>
          </a:p>
          <a:p>
            <a:pPr algn="ctr"/>
            <a:r>
              <a:rPr lang="en-US" sz="2400" dirty="0" smtClean="0">
                <a:solidFill>
                  <a:srgbClr val="92D050"/>
                </a:solidFill>
              </a:rPr>
              <a:t>UV resistant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High print temp.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581400"/>
            <a:ext cx="308982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Nylon + C</a:t>
            </a:r>
          </a:p>
          <a:p>
            <a:r>
              <a:rPr lang="en-US" sz="2400" dirty="0" smtClean="0">
                <a:solidFill>
                  <a:srgbClr val="92D050"/>
                </a:solidFill>
              </a:rPr>
              <a:t>Low thermal expansion</a:t>
            </a:r>
          </a:p>
          <a:p>
            <a:r>
              <a:rPr lang="en-US" sz="2400" dirty="0" smtClean="0">
                <a:solidFill>
                  <a:srgbClr val="92D050"/>
                </a:solidFill>
              </a:rPr>
              <a:t>Very stiff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Abrasive printing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53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Tight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828800"/>
            <a:ext cx="8229600" cy="4525963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Internal reflections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Stray light leaks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Material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Coating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Guide camera focus: Set &amp; Forget</a:t>
            </a:r>
          </a:p>
          <a:p>
            <a:r>
              <a:rPr lang="en-US" dirty="0" smtClean="0"/>
              <a:t>Slit width: 10,20,30,40,50,70,100,</a:t>
            </a:r>
          </a:p>
          <a:p>
            <a:r>
              <a:rPr lang="en-US" dirty="0"/>
              <a:t>	</a:t>
            </a:r>
            <a:r>
              <a:rPr lang="en-US" dirty="0" smtClean="0"/>
              <a:t>	150,200,300,500,700µm</a:t>
            </a:r>
          </a:p>
          <a:p>
            <a:r>
              <a:rPr lang="en-US" dirty="0" smtClean="0"/>
              <a:t>Science camera focus: ±0.1mm, Range 6mm</a:t>
            </a:r>
          </a:p>
          <a:p>
            <a:r>
              <a:rPr lang="en-US" dirty="0" smtClean="0"/>
              <a:t>Center wavelength: 300 – 1800 l/mm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Flats – Tungsten lamp</a:t>
            </a:r>
          </a:p>
          <a:p>
            <a:pPr algn="ctr"/>
            <a:r>
              <a:rPr lang="en-US" dirty="0" smtClean="0"/>
              <a:t>External to telescope</a:t>
            </a:r>
          </a:p>
          <a:p>
            <a:pPr algn="ctr"/>
            <a:r>
              <a:rPr lang="en-US" dirty="0" smtClean="0"/>
              <a:t>Internal to spectrograph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10000"/>
            <a:ext cx="6096000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Start with Paul </a:t>
            </a:r>
            <a:r>
              <a:rPr lang="en-US" dirty="0" err="1" smtClean="0"/>
              <a:t>Gerlach’s</a:t>
            </a:r>
            <a:r>
              <a:rPr lang="en-US" dirty="0" smtClean="0"/>
              <a:t> LowSpec2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Utilize personal 3D printers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Use on-line tools for collaboration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Hold regular meetings to exchange ideas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Provide a repository for modified parts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Have fun!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569" y="1219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Wavelength</a:t>
            </a:r>
          </a:p>
          <a:p>
            <a:pPr algn="ctr"/>
            <a:r>
              <a:rPr lang="en-US" dirty="0" smtClean="0"/>
              <a:t>Neon</a:t>
            </a:r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7" y="2438400"/>
            <a:ext cx="7832447" cy="34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Wavelength</a:t>
            </a:r>
          </a:p>
          <a:p>
            <a:pPr algn="ctr"/>
            <a:r>
              <a:rPr lang="en-US" dirty="0" smtClean="0"/>
              <a:t>“RELCO Starter”</a:t>
            </a:r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12192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3962399"/>
            <a:ext cx="1175657" cy="1906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09799"/>
            <a:ext cx="657809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154" y="10668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Wavelength</a:t>
            </a:r>
          </a:p>
          <a:p>
            <a:pPr algn="ctr"/>
            <a:r>
              <a:rPr lang="en-US" dirty="0" smtClean="0"/>
              <a:t>Xenon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38400"/>
            <a:ext cx="6335486" cy="35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1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Focal Ratio Modification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Low resolution mode R ≈1000 : f/5, 300 l/mm</a:t>
            </a:r>
          </a:p>
          <a:p>
            <a:endParaRPr lang="en-US" dirty="0"/>
          </a:p>
          <a:p>
            <a:r>
              <a:rPr lang="en-US" dirty="0" smtClean="0"/>
              <a:t>High resolution mode R&gt;10,000 : f/10 1800 l/mm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4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Spectrograph rotation (</a:t>
            </a:r>
            <a:r>
              <a:rPr lang="en-US" dirty="0" err="1" smtClean="0"/>
              <a:t>Parallactic</a:t>
            </a:r>
            <a:r>
              <a:rPr lang="en-US" dirty="0" smtClean="0"/>
              <a:t> Angle)</a:t>
            </a:r>
          </a:p>
          <a:p>
            <a:r>
              <a:rPr lang="en-US" dirty="0" smtClean="0"/>
              <a:t>Motorized science camera focus</a:t>
            </a:r>
          </a:p>
          <a:p>
            <a:r>
              <a:rPr lang="en-US" dirty="0" smtClean="0"/>
              <a:t>Motorized grating tilt</a:t>
            </a:r>
          </a:p>
          <a:p>
            <a:r>
              <a:rPr lang="en-US" dirty="0" smtClean="0"/>
              <a:t>Internal slit illumination</a:t>
            </a:r>
          </a:p>
          <a:p>
            <a:r>
              <a:rPr lang="en-US" dirty="0" smtClean="0"/>
              <a:t>Flat field illumination</a:t>
            </a:r>
          </a:p>
          <a:p>
            <a:r>
              <a:rPr lang="en-US" dirty="0" smtClean="0"/>
              <a:t>Calibration illumination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6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Operation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2133600"/>
            <a:ext cx="5095159" cy="251988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2133600" cy="4876800"/>
          </a:xfrm>
        </p:spPr>
      </p:pic>
    </p:spTree>
    <p:extLst>
      <p:ext uri="{BB962C8B-B14F-4D97-AF65-F5344CB8AC3E}">
        <p14:creationId xmlns:p14="http://schemas.microsoft.com/office/powerpoint/2010/main" val="425197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General Classification</a:t>
            </a:r>
          </a:p>
          <a:p>
            <a:r>
              <a:rPr lang="en-US" dirty="0" smtClean="0"/>
              <a:t>Planetary Nebulae</a:t>
            </a:r>
          </a:p>
          <a:p>
            <a:r>
              <a:rPr lang="en-US" dirty="0" smtClean="0"/>
              <a:t>Novae &amp; Supernovae</a:t>
            </a:r>
          </a:p>
          <a:p>
            <a:r>
              <a:rPr lang="en-US" dirty="0" err="1" smtClean="0"/>
              <a:t>Seyferts</a:t>
            </a:r>
            <a:r>
              <a:rPr lang="en-US" dirty="0" smtClean="0"/>
              <a:t> &amp; Quasars</a:t>
            </a:r>
          </a:p>
          <a:p>
            <a:r>
              <a:rPr lang="en-US" dirty="0" smtClean="0"/>
              <a:t>Be Stars</a:t>
            </a:r>
          </a:p>
          <a:p>
            <a:r>
              <a:rPr lang="en-US" dirty="0" smtClean="0"/>
              <a:t>P </a:t>
            </a:r>
            <a:r>
              <a:rPr lang="en-US" dirty="0" err="1" smtClean="0"/>
              <a:t>Cygni</a:t>
            </a:r>
            <a:r>
              <a:rPr lang="en-US" dirty="0" smtClean="0"/>
              <a:t> Stars</a:t>
            </a:r>
          </a:p>
          <a:p>
            <a:r>
              <a:rPr lang="en-US" dirty="0" smtClean="0"/>
              <a:t>RR </a:t>
            </a:r>
            <a:r>
              <a:rPr lang="en-US" dirty="0" err="1" smtClean="0"/>
              <a:t>Lyra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1905000"/>
            <a:ext cx="30423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Miras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T </a:t>
            </a:r>
            <a:r>
              <a:rPr lang="en-US" sz="3200" dirty="0" err="1" smtClean="0">
                <a:solidFill>
                  <a:schemeClr val="bg1"/>
                </a:solidFill>
              </a:rPr>
              <a:t>Tauri</a:t>
            </a:r>
            <a:r>
              <a:rPr lang="en-US" sz="3200" dirty="0" smtClean="0">
                <a:solidFill>
                  <a:schemeClr val="bg1"/>
                </a:solidFill>
              </a:rPr>
              <a:t> Stars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Symbiotic Stars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Cataclysmic Stars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Wolf-</a:t>
            </a:r>
            <a:r>
              <a:rPr lang="en-US" sz="3200" dirty="0" err="1" smtClean="0">
                <a:solidFill>
                  <a:schemeClr val="bg1"/>
                </a:solidFill>
              </a:rPr>
              <a:t>Rayet</a:t>
            </a:r>
            <a:r>
              <a:rPr lang="en-US" sz="3200" dirty="0" smtClean="0">
                <a:solidFill>
                  <a:schemeClr val="bg1"/>
                </a:solidFill>
              </a:rPr>
              <a:t> Stars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Comets</a:t>
            </a:r>
          </a:p>
        </p:txBody>
      </p:sp>
    </p:spTree>
    <p:extLst>
      <p:ext uri="{BB962C8B-B14F-4D97-AF65-F5344CB8AC3E}">
        <p14:creationId xmlns:p14="http://schemas.microsoft.com/office/powerpoint/2010/main" val="25752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3D Spectrographs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905000"/>
            <a:ext cx="8229600" cy="4525963"/>
          </a:xfrm>
        </p:spPr>
        <p:txBody>
          <a:bodyPr/>
          <a:lstStyle/>
          <a:p>
            <a:r>
              <a:rPr lang="en-US" dirty="0" smtClean="0"/>
              <a:t>LowSpec2 improvements</a:t>
            </a:r>
          </a:p>
          <a:p>
            <a:r>
              <a:rPr lang="en-US" dirty="0" err="1" smtClean="0"/>
              <a:t>Littrow</a:t>
            </a:r>
            <a:r>
              <a:rPr lang="en-US" dirty="0" smtClean="0"/>
              <a:t> design: John </a:t>
            </a:r>
            <a:r>
              <a:rPr lang="en-US" dirty="0" err="1" smtClean="0"/>
              <a:t>Pereskeva</a:t>
            </a:r>
            <a:endParaRPr lang="en-US" dirty="0" smtClean="0"/>
          </a:p>
          <a:p>
            <a:r>
              <a:rPr lang="en-US" dirty="0" err="1" smtClean="0"/>
              <a:t>Tragos</a:t>
            </a:r>
            <a:r>
              <a:rPr lang="en-US" dirty="0" smtClean="0"/>
              <a:t>: Tony </a:t>
            </a:r>
            <a:r>
              <a:rPr lang="en-US" dirty="0" err="1" smtClean="0"/>
              <a:t>Rodda</a:t>
            </a:r>
            <a:r>
              <a:rPr lang="en-US" dirty="0" smtClean="0"/>
              <a:t>/</a:t>
            </a:r>
            <a:r>
              <a:rPr lang="en-US" dirty="0" err="1" smtClean="0"/>
              <a:t>Vadim</a:t>
            </a:r>
            <a:r>
              <a:rPr lang="en-US" dirty="0" smtClean="0"/>
              <a:t> </a:t>
            </a:r>
            <a:r>
              <a:rPr lang="en-US" dirty="0" err="1" smtClean="0"/>
              <a:t>Burwitz</a:t>
            </a:r>
            <a:r>
              <a:rPr lang="en-US" dirty="0" smtClean="0"/>
              <a:t> CAOS</a:t>
            </a:r>
          </a:p>
          <a:p>
            <a:r>
              <a:rPr lang="en-US" dirty="0" smtClean="0"/>
              <a:t>Czerny-Turner: Christian </a:t>
            </a:r>
            <a:r>
              <a:rPr lang="en-US" dirty="0" err="1" smtClean="0"/>
              <a:t>Buil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6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90" y="1371601"/>
            <a:ext cx="8229600" cy="76200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2800" dirty="0" smtClean="0"/>
              <a:t>Weekly Video Conferencing – Zoom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600"/>
            <a:ext cx="8458200" cy="3264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9602" y="552959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Recorded and Saved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2133600"/>
            <a:ext cx="4267200" cy="2819400"/>
          </a:xfrm>
        </p:spPr>
        <p:txBody>
          <a:bodyPr/>
          <a:lstStyle/>
          <a:p>
            <a:r>
              <a:rPr lang="en-US" dirty="0"/>
              <a:t>Repository –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	Modified parts</a:t>
            </a:r>
          </a:p>
          <a:p>
            <a:r>
              <a:rPr lang="en-US" dirty="0"/>
              <a:t>	Print notes</a:t>
            </a:r>
          </a:p>
          <a:p>
            <a:r>
              <a:rPr lang="en-US" dirty="0"/>
              <a:t>	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LowSpec2</a:t>
            </a:r>
            <a:br>
              <a:rPr lang="en-US" dirty="0" smtClean="0"/>
            </a:br>
            <a:r>
              <a:rPr lang="en-US" dirty="0" smtClean="0"/>
              <a:t>Optical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16" y="2089666"/>
            <a:ext cx="5048250" cy="3794226"/>
          </a:xfrm>
        </p:spPr>
      </p:pic>
      <p:grpSp>
        <p:nvGrpSpPr>
          <p:cNvPr id="10" name="Group 9"/>
          <p:cNvGrpSpPr/>
          <p:nvPr/>
        </p:nvGrpSpPr>
        <p:grpSpPr>
          <a:xfrm>
            <a:off x="6548239" y="2114750"/>
            <a:ext cx="2203372" cy="1193168"/>
            <a:chOff x="6292818" y="1905000"/>
            <a:chExt cx="2203372" cy="1193168"/>
          </a:xfrm>
        </p:grpSpPr>
        <p:sp>
          <p:nvSpPr>
            <p:cNvPr id="3" name="TextBox 2"/>
            <p:cNvSpPr txBox="1"/>
            <p:nvPr/>
          </p:nvSpPr>
          <p:spPr>
            <a:xfrm>
              <a:off x="7391400" y="1905000"/>
              <a:ext cx="1104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Telescope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Port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292818" y="2324500"/>
              <a:ext cx="1250983" cy="773668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81000" y="4285565"/>
            <a:ext cx="2895600" cy="874931"/>
            <a:chOff x="381000" y="3733800"/>
            <a:chExt cx="2895600" cy="874931"/>
          </a:xfrm>
        </p:grpSpPr>
        <p:sp>
          <p:nvSpPr>
            <p:cNvPr id="14" name="TextBox 13"/>
            <p:cNvSpPr txBox="1"/>
            <p:nvPr/>
          </p:nvSpPr>
          <p:spPr>
            <a:xfrm>
              <a:off x="381000" y="3962400"/>
              <a:ext cx="1242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Collimating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Lens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1752600" y="3733800"/>
              <a:ext cx="1524000" cy="381000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905000" y="2506615"/>
            <a:ext cx="1676400" cy="1074010"/>
            <a:chOff x="1905000" y="1897789"/>
            <a:chExt cx="1676400" cy="1074010"/>
          </a:xfrm>
        </p:grpSpPr>
        <p:sp>
          <p:nvSpPr>
            <p:cNvPr id="18" name="TextBox 17"/>
            <p:cNvSpPr txBox="1"/>
            <p:nvPr/>
          </p:nvSpPr>
          <p:spPr>
            <a:xfrm>
              <a:off x="1905000" y="1897789"/>
              <a:ext cx="875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Grating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Curved Connector 19"/>
            <p:cNvCxnSpPr>
              <a:stCxn id="18" idx="2"/>
            </p:cNvCxnSpPr>
            <p:nvPr/>
          </p:nvCxnSpPr>
          <p:spPr>
            <a:xfrm rot="16200000" flipH="1">
              <a:off x="2609639" y="2000038"/>
              <a:ext cx="704678" cy="1238844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495802" y="4056966"/>
            <a:ext cx="2309628" cy="874930"/>
            <a:chOff x="4698414" y="3900368"/>
            <a:chExt cx="2309628" cy="874930"/>
          </a:xfrm>
        </p:grpSpPr>
        <p:sp>
          <p:nvSpPr>
            <p:cNvPr id="21" name="TextBox 20"/>
            <p:cNvSpPr txBox="1"/>
            <p:nvPr/>
          </p:nvSpPr>
          <p:spPr>
            <a:xfrm>
              <a:off x="6103564" y="4128967"/>
              <a:ext cx="9044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Camera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Lens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>
              <a:off x="4698414" y="3900368"/>
              <a:ext cx="1405150" cy="551765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834155" y="5160495"/>
            <a:ext cx="1971275" cy="646331"/>
            <a:chOff x="4834155" y="5160495"/>
            <a:chExt cx="1971275" cy="646331"/>
          </a:xfrm>
        </p:grpSpPr>
        <p:sp>
          <p:nvSpPr>
            <p:cNvPr id="25" name="TextBox 24"/>
            <p:cNvSpPr txBox="1"/>
            <p:nvPr/>
          </p:nvSpPr>
          <p:spPr>
            <a:xfrm>
              <a:off x="5447301" y="5160495"/>
              <a:ext cx="1358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Spectra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Camera port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Curved Connector 26"/>
            <p:cNvCxnSpPr>
              <a:stCxn id="25" idx="1"/>
            </p:cNvCxnSpPr>
            <p:nvPr/>
          </p:nvCxnSpPr>
          <p:spPr>
            <a:xfrm rot="10800000" flipV="1">
              <a:off x="4834155" y="5483660"/>
              <a:ext cx="613147" cy="156523"/>
            </a:xfrm>
            <a:prstGeom prst="curvedConnector3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407839" y="2096862"/>
            <a:ext cx="1978840" cy="1340486"/>
            <a:chOff x="5410200" y="1370848"/>
            <a:chExt cx="1978840" cy="1340486"/>
          </a:xfrm>
        </p:grpSpPr>
        <p:sp>
          <p:nvSpPr>
            <p:cNvPr id="29" name="TextBox 28"/>
            <p:cNvSpPr txBox="1"/>
            <p:nvPr/>
          </p:nvSpPr>
          <p:spPr>
            <a:xfrm>
              <a:off x="6226542" y="137084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Slit Holder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Curved Connector 30"/>
            <p:cNvCxnSpPr>
              <a:stCxn id="29" idx="1"/>
            </p:cNvCxnSpPr>
            <p:nvPr/>
          </p:nvCxnSpPr>
          <p:spPr>
            <a:xfrm rot="10800000" flipV="1">
              <a:off x="5410200" y="1555514"/>
              <a:ext cx="816342" cy="1155820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145866" y="1642178"/>
            <a:ext cx="12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Guider Port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>
            <a:off x="3414355" y="1847072"/>
            <a:ext cx="1233845" cy="535356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1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3D printer review and all things </a:t>
            </a:r>
            <a:r>
              <a:rPr lang="en-US" sz="2400" dirty="0" smtClean="0"/>
              <a:t>3D  </a:t>
            </a:r>
            <a:r>
              <a:rPr lang="en-US" sz="2400" dirty="0" smtClean="0">
                <a:solidFill>
                  <a:srgbClr val="FF0000"/>
                </a:solidFill>
              </a:rPr>
              <a:t>https</a:t>
            </a:r>
            <a:r>
              <a:rPr lang="en-US" sz="2400" dirty="0">
                <a:solidFill>
                  <a:srgbClr val="FF0000"/>
                </a:solidFill>
              </a:rPr>
              <a:t>://all3dp.com</a:t>
            </a:r>
            <a:r>
              <a:rPr lang="en-US" sz="2400" dirty="0" smtClean="0">
                <a:solidFill>
                  <a:srgbClr val="FF0000"/>
                </a:solidFill>
              </a:rPr>
              <a:t>/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LowSpec2  </a:t>
            </a:r>
            <a:r>
              <a:rPr lang="en-US" sz="2400" dirty="0" smtClean="0">
                <a:solidFill>
                  <a:srgbClr val="FF0000"/>
                </a:solidFill>
              </a:rPr>
              <a:t>https</a:t>
            </a:r>
            <a:r>
              <a:rPr lang="en-US" sz="2400" dirty="0">
                <a:solidFill>
                  <a:srgbClr val="FF0000"/>
                </a:solidFill>
              </a:rPr>
              <a:t>://</a:t>
            </a:r>
            <a:r>
              <a:rPr lang="en-US" sz="2400" dirty="0" smtClean="0">
                <a:solidFill>
                  <a:srgbClr val="FF0000"/>
                </a:solidFill>
              </a:rPr>
              <a:t>www.thingiverse.com/thing:2455390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Optical </a:t>
            </a:r>
            <a:r>
              <a:rPr lang="en-US" sz="2400" dirty="0" smtClean="0"/>
              <a:t>Components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https</a:t>
            </a:r>
            <a:r>
              <a:rPr lang="en-US" sz="2400" dirty="0">
                <a:solidFill>
                  <a:srgbClr val="FF0000"/>
                </a:solidFill>
              </a:rPr>
              <a:t>://www.thorlabs.com</a:t>
            </a:r>
            <a:r>
              <a:rPr lang="en-US" sz="2400" dirty="0" smtClean="0">
                <a:solidFill>
                  <a:srgbClr val="FF0000"/>
                </a:solidFill>
              </a:rPr>
              <a:t>/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Remote </a:t>
            </a:r>
            <a:r>
              <a:rPr lang="en-US" sz="2400" dirty="0" smtClean="0"/>
              <a:t>operation </a:t>
            </a:r>
            <a:r>
              <a:rPr lang="en-US" sz="2400" dirty="0" err="1" smtClean="0"/>
              <a:t>Arduino</a:t>
            </a:r>
            <a:r>
              <a:rPr lang="en-US" sz="2400" dirty="0" smtClean="0"/>
              <a:t> :  </a:t>
            </a:r>
            <a:r>
              <a:rPr lang="en-US" sz="2400" dirty="0">
                <a:solidFill>
                  <a:srgbClr val="FF0000"/>
                </a:solidFill>
              </a:rPr>
              <a:t>https://www.arduino.cc</a:t>
            </a:r>
            <a:r>
              <a:rPr lang="en-US" sz="2400" dirty="0" smtClean="0">
                <a:solidFill>
                  <a:srgbClr val="FF0000"/>
                </a:solidFill>
              </a:rPr>
              <a:t>/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/>
              <a:t>Shelyak</a:t>
            </a:r>
            <a:r>
              <a:rPr lang="en-US" sz="2400" dirty="0"/>
              <a:t> </a:t>
            </a:r>
            <a:r>
              <a:rPr lang="en-US" sz="2400" dirty="0" err="1"/>
              <a:t>Instrumants</a:t>
            </a:r>
            <a:r>
              <a:rPr lang="en-US" sz="2400" dirty="0" smtClean="0"/>
              <a:t>:  </a:t>
            </a:r>
            <a:r>
              <a:rPr lang="en-US" sz="2400" dirty="0">
                <a:solidFill>
                  <a:srgbClr val="FF0000"/>
                </a:solidFill>
              </a:rPr>
              <a:t>https://www.shelyak.com/?</a:t>
            </a:r>
            <a:r>
              <a:rPr lang="en-US" sz="2400" dirty="0" smtClean="0">
                <a:solidFill>
                  <a:srgbClr val="FF0000"/>
                </a:solidFill>
              </a:rPr>
              <a:t>lang=en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Zoom:  </a:t>
            </a:r>
            <a:r>
              <a:rPr lang="en-US" sz="2400" dirty="0">
                <a:solidFill>
                  <a:srgbClr val="FF0000"/>
                </a:solidFill>
              </a:rPr>
              <a:t>https://zoom.us</a:t>
            </a:r>
            <a:r>
              <a:rPr lang="en-US" sz="2400" dirty="0" smtClean="0">
                <a:solidFill>
                  <a:srgbClr val="FF0000"/>
                </a:solidFill>
              </a:rPr>
              <a:t>/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: </a:t>
            </a:r>
            <a:r>
              <a:rPr lang="en-US" sz="2400" u="sng" dirty="0"/>
              <a:t>https://github.com/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/>
              <a:t>Cochard</a:t>
            </a:r>
            <a:r>
              <a:rPr lang="en-US" sz="2400" dirty="0"/>
              <a:t>, Francois (2018) </a:t>
            </a:r>
            <a:r>
              <a:rPr lang="en-US" sz="2400" dirty="0" err="1"/>
              <a:t>Sucessfully</a:t>
            </a:r>
            <a:r>
              <a:rPr lang="en-US" sz="2400" dirty="0"/>
              <a:t> Starting in Astronomical Spectroscopy , France</a:t>
            </a:r>
            <a:r>
              <a:rPr lang="en-US" sz="2400" dirty="0" smtClean="0"/>
              <a:t>, EDP Sciences</a:t>
            </a:r>
          </a:p>
          <a:p>
            <a:endParaRPr lang="en-US" sz="2400" dirty="0"/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Many more in the Proceedings</a:t>
            </a: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endParaRPr lang="en-US" sz="2400" u="sng" dirty="0" smtClean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80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8229600" cy="1143000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LowSpec2</a:t>
            </a:r>
            <a:br>
              <a:rPr lang="en-US" dirty="0" smtClean="0"/>
            </a:br>
            <a:r>
              <a:rPr lang="en-US" dirty="0" smtClean="0"/>
              <a:t>Optical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4978801" cy="4525963"/>
          </a:xfrm>
        </p:spPr>
      </p:pic>
      <p:sp>
        <p:nvSpPr>
          <p:cNvPr id="5" name="TextBox 4"/>
          <p:cNvSpPr txBox="1"/>
          <p:nvPr/>
        </p:nvSpPr>
        <p:spPr>
          <a:xfrm>
            <a:off x="6106886" y="1828800"/>
            <a:ext cx="283007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A-</a:t>
            </a:r>
            <a:r>
              <a:rPr lang="en-US" dirty="0" err="1" smtClean="0">
                <a:solidFill>
                  <a:schemeClr val="bg1"/>
                </a:solidFill>
              </a:rPr>
              <a:t>Autoguider</a:t>
            </a:r>
            <a:r>
              <a:rPr lang="en-US" dirty="0" smtClean="0">
                <a:solidFill>
                  <a:schemeClr val="bg1"/>
                </a:solidFill>
              </a:rPr>
              <a:t> Lens f=30mm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B- Guide mirror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C- Slit wheel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D-Incoming beam mirror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E- Collimator Lens f=125mm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F- Grating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G- Camera Lens f=100mm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Camera Focus</a:t>
            </a:r>
            <a:br>
              <a:rPr lang="en-US" dirty="0" smtClean="0"/>
            </a:br>
            <a:r>
              <a:rPr lang="en-US" dirty="0" smtClean="0"/>
              <a:t>Wavelength Micrometer</a:t>
            </a:r>
            <a:br>
              <a:rPr lang="en-US" dirty="0" smtClean="0"/>
            </a:br>
            <a:r>
              <a:rPr lang="en-US" dirty="0" smtClean="0"/>
              <a:t>Guide Camera 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09800"/>
            <a:ext cx="5353326" cy="4023519"/>
          </a:xfrm>
        </p:spPr>
      </p:pic>
    </p:spTree>
    <p:extLst>
      <p:ext uri="{BB962C8B-B14F-4D97-AF65-F5344CB8AC3E}">
        <p14:creationId xmlns:p14="http://schemas.microsoft.com/office/powerpoint/2010/main" val="28442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Camera 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615281"/>
            <a:ext cx="5981700" cy="4495800"/>
          </a:xfrm>
        </p:spPr>
      </p:pic>
    </p:spTree>
    <p:extLst>
      <p:ext uri="{BB962C8B-B14F-4D97-AF65-F5344CB8AC3E}">
        <p14:creationId xmlns:p14="http://schemas.microsoft.com/office/powerpoint/2010/main" val="99723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Relative Inexpensive &lt;$500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Working volume of 200 x 200 x 200mm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0.1mm thick layers with 0.4mm trace width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Use Fused Deposition Modeling Process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Start with PLA and move to better materials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7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Printers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1450" y="1847849"/>
            <a:ext cx="2590799" cy="19430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69" y="1523998"/>
            <a:ext cx="1943101" cy="25908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6943" y="4202668"/>
            <a:ext cx="127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Ender 3 Pro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0065" y="420305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Wanhao</a:t>
            </a:r>
            <a:r>
              <a:rPr lang="en-US" dirty="0" smtClean="0">
                <a:solidFill>
                  <a:schemeClr val="bg1"/>
                </a:solidFill>
              </a:rPr>
              <a:t> i3 Plus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3339" y="4203059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Home made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81800" y="4202668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Crealty</a:t>
            </a:r>
            <a:r>
              <a:rPr lang="en-US" dirty="0" smtClean="0">
                <a:solidFill>
                  <a:schemeClr val="bg1"/>
                </a:solidFill>
              </a:rPr>
              <a:t> CR10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89020" y="1846769"/>
            <a:ext cx="2582149" cy="1936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524391"/>
            <a:ext cx="2640436" cy="25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27580</TotalTime>
  <Words>588</Words>
  <Application>Microsoft Office PowerPoint</Application>
  <PresentationFormat>On-screen Show (4:3)</PresentationFormat>
  <Paragraphs>227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3D Printing a Spectrograph</vt:lpstr>
      <vt:lpstr>The Project</vt:lpstr>
      <vt:lpstr>The Approach</vt:lpstr>
      <vt:lpstr>LowSpec2 Optical Layout</vt:lpstr>
      <vt:lpstr>LowSpec2 Optical Layout</vt:lpstr>
      <vt:lpstr>Camera Focus Wavelength Micrometer Guide Camera port</vt:lpstr>
      <vt:lpstr>Science Camera Port</vt:lpstr>
      <vt:lpstr>The Printers</vt:lpstr>
      <vt:lpstr>Our Printers</vt:lpstr>
      <vt:lpstr>Printing a T2 adapter</vt:lpstr>
      <vt:lpstr>Nozzle Printing a Layer</vt:lpstr>
      <vt:lpstr>Process</vt:lpstr>
      <vt:lpstr>Part Design</vt:lpstr>
      <vt:lpstr>Slicing Software</vt:lpstr>
      <vt:lpstr>Layer 1  00:00 hr</vt:lpstr>
      <vt:lpstr>Layer 60  05:54 hr</vt:lpstr>
      <vt:lpstr>Layer 90  08:54 hr</vt:lpstr>
      <vt:lpstr>Layer 150  14:48 hr</vt:lpstr>
      <vt:lpstr>Layer 300  29:49 hr</vt:lpstr>
      <vt:lpstr>Layer 400  39:27 hr</vt:lpstr>
      <vt:lpstr>Layer 525   52:01 hr</vt:lpstr>
      <vt:lpstr>Layer 586  58:00 hr</vt:lpstr>
      <vt:lpstr>Design Issues</vt:lpstr>
      <vt:lpstr>Thermal Stability &gt; 23°C shift during night</vt:lpstr>
      <vt:lpstr>Flexure</vt:lpstr>
      <vt:lpstr>Material</vt:lpstr>
      <vt:lpstr>Light Tight</vt:lpstr>
      <vt:lpstr>Adjustments</vt:lpstr>
      <vt:lpstr>Calibration</vt:lpstr>
      <vt:lpstr>Calibration</vt:lpstr>
      <vt:lpstr>Calibration</vt:lpstr>
      <vt:lpstr>Calibration</vt:lpstr>
      <vt:lpstr>Focal Ratio Modification</vt:lpstr>
      <vt:lpstr>Remote Operation</vt:lpstr>
      <vt:lpstr>Remote Operation</vt:lpstr>
      <vt:lpstr>What can you do with it?</vt:lpstr>
      <vt:lpstr>Future 3D Spectrographs</vt:lpstr>
      <vt:lpstr>Collaboration</vt:lpstr>
      <vt:lpstr>Collaboration</vt:lpstr>
      <vt:lpstr>Sources</vt:lpstr>
      <vt:lpstr>Questions</vt:lpstr>
    </vt:vector>
  </TitlesOfParts>
  <Company>ScopeCraft,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Printing a Spectrograph</dc:title>
  <dc:creator>User</dc:creator>
  <cp:lastModifiedBy>User</cp:lastModifiedBy>
  <cp:revision>53</cp:revision>
  <dcterms:created xsi:type="dcterms:W3CDTF">2019-05-02T22:34:31Z</dcterms:created>
  <dcterms:modified xsi:type="dcterms:W3CDTF">2019-05-24T15:28:41Z</dcterms:modified>
</cp:coreProperties>
</file>